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504d8466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504d8466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504d8466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504d8466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504d8466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8504d8466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8504d84665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8504d84665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8504d8466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8504d8466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504d84665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8504d84665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8504d84665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8504d84665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8504d84665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8504d84665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03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CH 10</a:t>
            </a:r>
            <a:r>
              <a:rPr lang="en"/>
              <a:t>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223975"/>
            <a:ext cx="8520600" cy="169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Simplifying and solving rational functions, solving absolute values, squares, square roots and cubic functions.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Remember to FACTOR, FACTOR, FACTOR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Rational Expression </a:t>
            </a:r>
            <a:r>
              <a:rPr lang="en">
                <a:solidFill>
                  <a:srgbClr val="FF0000"/>
                </a:solidFill>
              </a:rPr>
              <a:t>VS</a:t>
            </a:r>
            <a:r>
              <a:rPr lang="en"/>
              <a:t> Rational Equation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Expression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NO = sign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Directions: Simplify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x² + 3x - 4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x</a:t>
            </a:r>
            <a:r>
              <a:rPr lang="en"/>
              <a:t>² - 2x - 15</a:t>
            </a:r>
            <a:endParaRPr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br>
              <a:rPr lang="en"/>
            </a:b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/>
        </p:nvSpPr>
        <p:spPr>
          <a:xfrm>
            <a:off x="4571900" y="1152625"/>
            <a:ext cx="4260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Equation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Has an = sign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Directions: Solve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x² + 3x - 4         2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x² - 2x - 15        9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800">
                <a:solidFill>
                  <a:schemeClr val="dk2"/>
                </a:solidFill>
              </a:rPr>
            </a:br>
            <a:endParaRPr sz="1800">
              <a:solidFill>
                <a:schemeClr val="dk2"/>
              </a:solidFill>
            </a:endParaRPr>
          </a:p>
        </p:txBody>
      </p:sp>
      <p:cxnSp>
        <p:nvCxnSpPr>
          <p:cNvPr id="63" name="Google Shape;63;p14"/>
          <p:cNvCxnSpPr/>
          <p:nvPr/>
        </p:nvCxnSpPr>
        <p:spPr>
          <a:xfrm flipH="1" rot="10800000">
            <a:off x="1738475" y="3146375"/>
            <a:ext cx="14307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" name="Google Shape;64;p14"/>
          <p:cNvCxnSpPr/>
          <p:nvPr/>
        </p:nvCxnSpPr>
        <p:spPr>
          <a:xfrm>
            <a:off x="5735025" y="3158075"/>
            <a:ext cx="13008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5" name="Google Shape;65;p14"/>
          <p:cNvCxnSpPr/>
          <p:nvPr/>
        </p:nvCxnSpPr>
        <p:spPr>
          <a:xfrm>
            <a:off x="7425875" y="3169900"/>
            <a:ext cx="212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6" name="Google Shape;66;p14"/>
          <p:cNvCxnSpPr/>
          <p:nvPr/>
        </p:nvCxnSpPr>
        <p:spPr>
          <a:xfrm flipH="1" rot="10800000">
            <a:off x="7153925" y="3098775"/>
            <a:ext cx="189000" cy="120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7" name="Google Shape;67;p14"/>
          <p:cNvCxnSpPr/>
          <p:nvPr/>
        </p:nvCxnSpPr>
        <p:spPr>
          <a:xfrm>
            <a:off x="7142100" y="3217200"/>
            <a:ext cx="2010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FACTORING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GCF- Always look to pull out a GCF (but not all expressions have a GCF) </a:t>
            </a:r>
            <a:endParaRPr/>
          </a:p>
          <a:p>
            <a:pPr indent="45720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Once you pull out a GCF make sure you look to keep factoring</a:t>
            </a:r>
            <a:endParaRPr/>
          </a:p>
          <a:p>
            <a:pPr indent="45720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Make sure you pull out your negative if your x² term is negative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Difference of squares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Box and Diamond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“FOIL” method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GCF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205300" y="1017725"/>
            <a:ext cx="4217400" cy="351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x² + 3x  </a:t>
            </a:r>
            <a:endParaRPr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x(x + 3)</a:t>
            </a:r>
            <a:endParaRPr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2x - 8  </a:t>
            </a:r>
            <a:endParaRPr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 2(x - 4)</a:t>
            </a:r>
            <a:endParaRPr sz="2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 txBox="1"/>
          <p:nvPr/>
        </p:nvSpPr>
        <p:spPr>
          <a:xfrm>
            <a:off x="4669425" y="1017725"/>
            <a:ext cx="4217400" cy="348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>
                <a:solidFill>
                  <a:schemeClr val="dk2"/>
                </a:solidFill>
              </a:rPr>
              <a:t>-3x² + 6x </a:t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>
                <a:solidFill>
                  <a:schemeClr val="dk2"/>
                </a:solidFill>
              </a:rPr>
              <a:t>-3x(x + 2)</a:t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>
                <a:solidFill>
                  <a:schemeClr val="dk2"/>
                </a:solidFill>
              </a:rPr>
              <a:t>-25x² + 10x + 15 </a:t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</a:rPr>
              <a:t> -5(5x² - 2x - 3)</a:t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</a:rPr>
              <a:t>-5(5x + 3)(x - 1)</a:t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Difference of squares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0000FF"/>
                </a:solidFill>
              </a:rPr>
              <a:t>a² - b² = (a + b) (a - b)</a:t>
            </a:r>
            <a:endParaRPr sz="3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00"/>
              </a:solidFill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697950" y="2093875"/>
            <a:ext cx="3086100" cy="12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x² - 4 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rgbClr val="FF0000"/>
                </a:solidFill>
              </a:rPr>
              <a:t>x</a:t>
            </a:r>
            <a:r>
              <a:rPr lang="en" sz="3000">
                <a:solidFill>
                  <a:schemeClr val="dk1"/>
                </a:solidFill>
              </a:rPr>
              <a:t>² - </a:t>
            </a:r>
            <a:r>
              <a:rPr lang="en" sz="3000">
                <a:solidFill>
                  <a:srgbClr val="FF0000"/>
                </a:solidFill>
              </a:rPr>
              <a:t>2</a:t>
            </a:r>
            <a:r>
              <a:rPr lang="en" sz="3000">
                <a:solidFill>
                  <a:schemeClr val="dk1"/>
                </a:solidFill>
              </a:rPr>
              <a:t>²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(x + 2) (x - 2)</a:t>
            </a:r>
            <a:endParaRPr/>
          </a:p>
        </p:txBody>
      </p:sp>
      <p:sp>
        <p:nvSpPr>
          <p:cNvPr id="88" name="Google Shape;88;p17"/>
          <p:cNvSpPr txBox="1"/>
          <p:nvPr/>
        </p:nvSpPr>
        <p:spPr>
          <a:xfrm>
            <a:off x="4115100" y="2040625"/>
            <a:ext cx="3298800" cy="13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9x² - 16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(</a:t>
            </a:r>
            <a:r>
              <a:rPr lang="en" sz="3000">
                <a:solidFill>
                  <a:srgbClr val="FF0000"/>
                </a:solidFill>
              </a:rPr>
              <a:t>3x</a:t>
            </a:r>
            <a:r>
              <a:rPr lang="en" sz="3000">
                <a:solidFill>
                  <a:schemeClr val="dk1"/>
                </a:solidFill>
              </a:rPr>
              <a:t>)² - (</a:t>
            </a:r>
            <a:r>
              <a:rPr lang="en" sz="3000">
                <a:solidFill>
                  <a:srgbClr val="FF0000"/>
                </a:solidFill>
              </a:rPr>
              <a:t>4</a:t>
            </a:r>
            <a:r>
              <a:rPr lang="en" sz="3000">
                <a:solidFill>
                  <a:schemeClr val="dk1"/>
                </a:solidFill>
              </a:rPr>
              <a:t>)²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</a:rPr>
              <a:t>(3x + 4)(3x - 4)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FOIL METHOD- works best with 1x² terms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288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x² + 3x - 4</a:t>
            </a:r>
            <a:endParaRPr sz="2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0000"/>
                </a:solidFill>
              </a:rPr>
              <a:t>x*x</a:t>
            </a:r>
            <a:r>
              <a:rPr lang="en" sz="2900"/>
              <a:t>       -4*1</a:t>
            </a:r>
            <a:endParaRPr sz="2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            </a:t>
            </a:r>
            <a:r>
              <a:rPr lang="en" sz="2900">
                <a:solidFill>
                  <a:srgbClr val="FF0000"/>
                </a:solidFill>
              </a:rPr>
              <a:t>-1*4</a:t>
            </a:r>
            <a:endParaRPr sz="29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0000"/>
                </a:solidFill>
              </a:rPr>
              <a:t>             </a:t>
            </a:r>
            <a:r>
              <a:rPr lang="en" sz="2900">
                <a:solidFill>
                  <a:srgbClr val="000000"/>
                </a:solidFill>
              </a:rPr>
              <a:t>2*-2</a:t>
            </a:r>
            <a:endParaRPr sz="29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(x - 1) (x + 4)</a:t>
            </a:r>
            <a:endParaRPr sz="2900"/>
          </a:p>
        </p:txBody>
      </p:sp>
      <p:sp>
        <p:nvSpPr>
          <p:cNvPr id="95" name="Google Shape;95;p18"/>
          <p:cNvSpPr txBox="1"/>
          <p:nvPr/>
        </p:nvSpPr>
        <p:spPr>
          <a:xfrm>
            <a:off x="3890475" y="1230725"/>
            <a:ext cx="3843000" cy="39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</a:rPr>
              <a:t>x² - 7x + 12</a:t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0000"/>
                </a:solidFill>
              </a:rPr>
              <a:t>x*x</a:t>
            </a:r>
            <a:r>
              <a:rPr lang="en" sz="2900">
                <a:solidFill>
                  <a:schemeClr val="dk2"/>
                </a:solidFill>
              </a:rPr>
              <a:t>       -12*-1</a:t>
            </a:r>
            <a:endParaRPr sz="29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</a:rPr>
              <a:t>    			-2*-6</a:t>
            </a:r>
            <a:endParaRPr sz="2900">
              <a:solidFill>
                <a:schemeClr val="dk2"/>
              </a:solidFill>
            </a:endParaRPr>
          </a:p>
          <a:p>
            <a:pPr indent="457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0000"/>
                </a:solidFill>
              </a:rPr>
              <a:t>-3*-4</a:t>
            </a:r>
            <a:endParaRPr sz="29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chemeClr val="dk2"/>
                </a:solidFill>
              </a:rPr>
              <a:t>(x - 3) (x - 4)</a:t>
            </a:r>
            <a:endParaRPr sz="2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BOX AND DIAMOND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182950" y="1152475"/>
            <a:ext cx="8649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2100">
                <a:solidFill>
                  <a:srgbClr val="FF0000"/>
                </a:solidFill>
              </a:rPr>
              <a:t>2x²</a:t>
            </a:r>
            <a:r>
              <a:rPr lang="en" sz="2100"/>
              <a:t> </a:t>
            </a:r>
            <a:r>
              <a:rPr lang="en" sz="2100">
                <a:solidFill>
                  <a:srgbClr val="00FF00"/>
                </a:solidFill>
              </a:rPr>
              <a:t>- 13x</a:t>
            </a:r>
            <a:r>
              <a:rPr lang="en" sz="2100"/>
              <a:t> </a:t>
            </a:r>
            <a:r>
              <a:rPr lang="en" sz="2100">
                <a:solidFill>
                  <a:srgbClr val="FF0000"/>
                </a:solidFill>
              </a:rPr>
              <a:t>+</a:t>
            </a:r>
            <a:r>
              <a:rPr lang="en" sz="2100">
                <a:solidFill>
                  <a:srgbClr val="FF0000"/>
                </a:solidFill>
              </a:rPr>
              <a:t> 18</a:t>
            </a:r>
            <a:endParaRPr sz="21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741B47"/>
                </a:solidFill>
              </a:rPr>
              <a:t>-2</a:t>
            </a:r>
            <a:r>
              <a:rPr lang="en"/>
              <a:t>                                 </a:t>
            </a:r>
            <a:r>
              <a:rPr lang="en">
                <a:solidFill>
                  <a:srgbClr val="FF0000"/>
                </a:solidFill>
              </a:rPr>
              <a:t>36</a:t>
            </a:r>
            <a:r>
              <a:rPr lang="en">
                <a:solidFill>
                  <a:srgbClr val="FF0000"/>
                </a:solidFill>
              </a:rPr>
              <a:t>x²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b="1" lang="en">
                <a:solidFill>
                  <a:srgbClr val="741B47"/>
                </a:solidFill>
              </a:rPr>
              <a:t>x</a:t>
            </a:r>
            <a:r>
              <a:rPr lang="en"/>
              <a:t>                           </a:t>
            </a:r>
            <a:r>
              <a:rPr lang="en">
                <a:solidFill>
                  <a:srgbClr val="0000FF"/>
                </a:solidFill>
              </a:rPr>
              <a:t>-9x </a:t>
            </a:r>
            <a:r>
              <a:rPr lang="en"/>
              <a:t>       </a:t>
            </a:r>
            <a:r>
              <a:rPr lang="en">
                <a:solidFill>
                  <a:srgbClr val="0000FF"/>
                </a:solidFill>
              </a:rPr>
              <a:t>-4x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                                </a:t>
            </a:r>
            <a:r>
              <a:rPr lang="en">
                <a:solidFill>
                  <a:srgbClr val="00FF00"/>
                </a:solidFill>
              </a:rPr>
              <a:t>-13x</a:t>
            </a:r>
            <a:endParaRPr>
              <a:solidFill>
                <a:srgbClr val="00FF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4C1130"/>
                </a:solidFill>
              </a:rPr>
              <a:t>(x - 2) (2x - 9)</a:t>
            </a:r>
            <a:endParaRPr b="1" sz="2400">
              <a:solidFill>
                <a:srgbClr val="4C113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                                                 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                                                                                                                                                                 </a:t>
            </a:r>
            <a:endParaRPr/>
          </a:p>
        </p:txBody>
      </p:sp>
      <p:sp>
        <p:nvSpPr>
          <p:cNvPr id="102" name="Google Shape;102;p19"/>
          <p:cNvSpPr txBox="1"/>
          <p:nvPr/>
        </p:nvSpPr>
        <p:spPr>
          <a:xfrm>
            <a:off x="4572000" y="1152475"/>
            <a:ext cx="4152000" cy="333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Steps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Draw box and diamond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Place x² term and c in one diagonal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Multiply diagonal place in top of diamond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Place x term in bottom of diamond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Solve diamond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Place sides of diamond in other diagonal of box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Solve the sides of the box (make sure the x² box has a pos x * pos x)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The factors are the lengths of the sides</a:t>
            </a:r>
            <a:endParaRPr sz="1600"/>
          </a:p>
        </p:txBody>
      </p:sp>
      <p:sp>
        <p:nvSpPr>
          <p:cNvPr id="103" name="Google Shape;103;p19"/>
          <p:cNvSpPr txBox="1"/>
          <p:nvPr/>
        </p:nvSpPr>
        <p:spPr>
          <a:xfrm>
            <a:off x="525850" y="1786475"/>
            <a:ext cx="1326900" cy="733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FF"/>
                </a:solidFill>
              </a:rPr>
              <a:t>-4x </a:t>
            </a:r>
            <a:r>
              <a:rPr lang="en" sz="2000"/>
              <a:t>    </a:t>
            </a:r>
            <a:r>
              <a:rPr lang="en" sz="2000">
                <a:solidFill>
                  <a:srgbClr val="FF0000"/>
                </a:solidFill>
              </a:rPr>
              <a:t>18</a:t>
            </a:r>
            <a:endParaRPr sz="2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0000"/>
                </a:solidFill>
              </a:rPr>
              <a:t>2x²</a:t>
            </a:r>
            <a:r>
              <a:rPr lang="en" sz="2000">
                <a:solidFill>
                  <a:schemeClr val="dk1"/>
                </a:solidFill>
              </a:rPr>
              <a:t>     </a:t>
            </a:r>
            <a:r>
              <a:rPr lang="en" sz="2000">
                <a:solidFill>
                  <a:srgbClr val="0000FF"/>
                </a:solidFill>
              </a:rPr>
              <a:t>-9x </a:t>
            </a:r>
            <a:r>
              <a:rPr lang="en" sz="2000">
                <a:solidFill>
                  <a:schemeClr val="dk1"/>
                </a:solidFill>
              </a:rPr>
              <a:t>        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   </a:t>
            </a:r>
            <a:r>
              <a:rPr b="1" lang="en" sz="2000">
                <a:solidFill>
                  <a:srgbClr val="741B47"/>
                </a:solidFill>
              </a:rPr>
              <a:t>2x     -9</a:t>
            </a:r>
            <a:endParaRPr b="1" sz="2000">
              <a:solidFill>
                <a:srgbClr val="741B47"/>
              </a:solidFill>
            </a:endParaRPr>
          </a:p>
        </p:txBody>
      </p:sp>
      <p:cxnSp>
        <p:nvCxnSpPr>
          <p:cNvPr id="104" name="Google Shape;104;p19"/>
          <p:cNvCxnSpPr>
            <a:stCxn id="103" idx="0"/>
            <a:endCxn id="103" idx="2"/>
          </p:cNvCxnSpPr>
          <p:nvPr/>
        </p:nvCxnSpPr>
        <p:spPr>
          <a:xfrm>
            <a:off x="1189300" y="1786475"/>
            <a:ext cx="0" cy="73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5" name="Google Shape;105;p19"/>
          <p:cNvCxnSpPr>
            <a:stCxn id="103" idx="1"/>
          </p:cNvCxnSpPr>
          <p:nvPr/>
        </p:nvCxnSpPr>
        <p:spPr>
          <a:xfrm>
            <a:off x="525850" y="2153075"/>
            <a:ext cx="1395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19"/>
          <p:cNvCxnSpPr/>
          <p:nvPr/>
        </p:nvCxnSpPr>
        <p:spPr>
          <a:xfrm>
            <a:off x="2358575" y="1892900"/>
            <a:ext cx="1052400" cy="1087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7" name="Google Shape;107;p19"/>
          <p:cNvCxnSpPr/>
          <p:nvPr/>
        </p:nvCxnSpPr>
        <p:spPr>
          <a:xfrm flipH="1" rot="10800000">
            <a:off x="2358575" y="1869250"/>
            <a:ext cx="993300" cy="1087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Si</a:t>
            </a:r>
            <a:r>
              <a:rPr lang="en">
                <a:solidFill>
                  <a:srgbClr val="FF0000"/>
                </a:solidFill>
              </a:rPr>
              <a:t>mplifying Rational expressions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" name="Google Shape;11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ANYTHING </a:t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ITSELF</a:t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EQUALS 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FF0000"/>
                </a:solidFill>
              </a:rPr>
              <a:t>1</a:t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rgbClr val="000000"/>
                </a:solidFill>
              </a:rPr>
              <a:t>Side note: keep in mind something like x+3 is a quantity and can’t be separated so put in a parentheses (x+3) </a:t>
            </a:r>
            <a:endParaRPr sz="2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/>
              <a:t>            </a:t>
            </a:r>
            <a:endParaRPr/>
          </a:p>
        </p:txBody>
      </p:sp>
      <p:cxnSp>
        <p:nvCxnSpPr>
          <p:cNvPr id="114" name="Google Shape;114;p20"/>
          <p:cNvCxnSpPr/>
          <p:nvPr/>
        </p:nvCxnSpPr>
        <p:spPr>
          <a:xfrm>
            <a:off x="3512100" y="1727350"/>
            <a:ext cx="2128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idx="1" type="body"/>
          </p:nvPr>
        </p:nvSpPr>
        <p:spPr>
          <a:xfrm>
            <a:off x="311700" y="533100"/>
            <a:ext cx="8520600" cy="403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(x-1)*(x+ 3)</a:t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/>
              <a:t>x² + 2x - 3</a:t>
            </a:r>
            <a:endParaRPr b="1"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/>
              <a:t>x² - 2x - 15</a:t>
            </a:r>
            <a:endParaRPr b="1"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(x-5)*(x+3)</a:t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x-1</a:t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/>
              <a:t>x-5</a:t>
            </a:r>
            <a:endParaRPr sz="2800"/>
          </a:p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500">
                <a:solidFill>
                  <a:srgbClr val="FF0000"/>
                </a:solidFill>
              </a:rPr>
              <a:t>KEY TO THE WEEK: FACTOR, FACTOR, FACTOR</a:t>
            </a:r>
            <a:endParaRPr sz="2500">
              <a:solidFill>
                <a:srgbClr val="FF0000"/>
              </a:solidFill>
            </a:endParaRPr>
          </a:p>
        </p:txBody>
      </p:sp>
      <p:cxnSp>
        <p:nvCxnSpPr>
          <p:cNvPr id="120" name="Google Shape;120;p21"/>
          <p:cNvCxnSpPr/>
          <p:nvPr/>
        </p:nvCxnSpPr>
        <p:spPr>
          <a:xfrm flipH="1" rot="10800000">
            <a:off x="3559400" y="1585575"/>
            <a:ext cx="21285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1" name="Google Shape;121;p21"/>
          <p:cNvCxnSpPr/>
          <p:nvPr/>
        </p:nvCxnSpPr>
        <p:spPr>
          <a:xfrm flipH="1" rot="10800000">
            <a:off x="4576275" y="651275"/>
            <a:ext cx="697500" cy="4494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2" name="Google Shape;122;p21"/>
          <p:cNvCxnSpPr/>
          <p:nvPr/>
        </p:nvCxnSpPr>
        <p:spPr>
          <a:xfrm flipH="1" rot="10800000">
            <a:off x="4635400" y="2129225"/>
            <a:ext cx="603000" cy="4731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21"/>
          <p:cNvCxnSpPr/>
          <p:nvPr/>
        </p:nvCxnSpPr>
        <p:spPr>
          <a:xfrm>
            <a:off x="4174250" y="3607400"/>
            <a:ext cx="804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4" name="Google Shape;124;p21"/>
          <p:cNvSpPr txBox="1"/>
          <p:nvPr/>
        </p:nvSpPr>
        <p:spPr>
          <a:xfrm>
            <a:off x="3937775" y="3134275"/>
            <a:ext cx="1218000" cy="9816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5" name="Google Shape;125;p21"/>
          <p:cNvCxnSpPr/>
          <p:nvPr/>
        </p:nvCxnSpPr>
        <p:spPr>
          <a:xfrm flipH="1" rot="10800000">
            <a:off x="3642175" y="1349100"/>
            <a:ext cx="18564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21"/>
          <p:cNvCxnSpPr/>
          <p:nvPr/>
        </p:nvCxnSpPr>
        <p:spPr>
          <a:xfrm flipH="1" rot="10800000">
            <a:off x="3594875" y="1857550"/>
            <a:ext cx="1950900" cy="1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